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320" r:id="rId2"/>
    <p:sldId id="317" r:id="rId3"/>
    <p:sldId id="323" r:id="rId4"/>
    <p:sldId id="319" r:id="rId5"/>
    <p:sldId id="257" r:id="rId6"/>
    <p:sldId id="322" r:id="rId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2" autoAdjust="0"/>
    <p:restoredTop sz="94658"/>
  </p:normalViewPr>
  <p:slideViewPr>
    <p:cSldViewPr snapToGrid="0">
      <p:cViewPr varScale="1">
        <p:scale>
          <a:sx n="115" d="100"/>
          <a:sy n="115" d="100"/>
        </p:scale>
        <p:origin x="22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CD381-8328-5148-8D21-8159F5F970D6}" type="datetimeFigureOut">
              <a:rPr lang="en-US" smtClean="0"/>
              <a:t>8/13/25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59ADD-2FFA-5E4F-8459-DB462AE541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46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577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6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797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3490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86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8818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5384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6821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98505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89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814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626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7860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3049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0019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111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372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9765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9988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656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4716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07098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2298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040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68335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4679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255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86043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475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025528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826085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09675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092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244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36517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381287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679370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41328977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481905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53702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422259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300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132404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169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1091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358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338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868365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02894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5737262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745686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0938231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Photo 3">
  <p:cSld name="1_Title Photo 3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8"/>
          <p:cNvPicPr preferRelativeResize="0">
            <a:picLocks noGrp="1"/>
          </p:cNvPicPr>
          <p:nvPr>
            <p:ph type="pic" idx="2"/>
          </p:nvPr>
        </p:nvPicPr>
        <p:blipFill/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2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97" name="Google Shape;97;p8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 txBox="1">
            <a:spLocks noGrp="1"/>
          </p:cNvSpPr>
          <p:nvPr>
            <p:ph type="ftr" idx="11"/>
          </p:nvPr>
        </p:nvSpPr>
        <p:spPr>
          <a:xfrm rot="-5400000">
            <a:off x="9332362" y="3316833"/>
            <a:ext cx="5335225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1030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8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" name="Google Shape;100;p8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8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509669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2389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437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031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8/13/25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0606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2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>
          <p15:clr>
            <a:srgbClr val="A4A3A4"/>
          </p15:clr>
        </p15:guide>
        <p15:guide id="27" orient="horz" pos="1152">
          <p15:clr>
            <a:srgbClr val="547EBF"/>
          </p15:clr>
        </p15:guide>
        <p15:guide id="28" pos="7440">
          <p15:clr>
            <a:srgbClr val="547EBF"/>
          </p15:clr>
        </p15:guide>
        <p15:guide id="29" orient="horz" pos="4080">
          <p15:clr>
            <a:srgbClr val="547EBF"/>
          </p15:clr>
        </p15:guide>
        <p15:guide id="30">
          <p15:clr>
            <a:srgbClr val="547EBF"/>
          </p15:clr>
        </p15:guide>
        <p15:guide id="31" pos="7680">
          <p15:clr>
            <a:srgbClr val="547EBF"/>
          </p15:clr>
        </p15:guide>
        <p15:guide id="32" pos="528">
          <p15:clr>
            <a:srgbClr val="547EBF"/>
          </p15:clr>
        </p15:guide>
        <p15:guide id="33" pos="6912">
          <p15:clr>
            <a:srgbClr val="547EBF"/>
          </p15:clr>
        </p15:guide>
        <p15:guide id="34" orient="horz" pos="240">
          <p15:clr>
            <a:srgbClr val="547EBF"/>
          </p15:clr>
        </p15:guide>
        <p15:guide id="35" orient="horz" pos="552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5.05453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arxiv.org/abs/2505.05029" TargetMode="External"/><Relationship Id="rId4" Type="http://schemas.openxmlformats.org/officeDocument/2006/relationships/hyperlink" Target="https://arxiv.org/abs/2505.0544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0B7E4-87D1-9DF8-2BCD-A6817232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7" y="142124"/>
            <a:ext cx="4545395" cy="1403873"/>
          </a:xfrm>
        </p:spPr>
        <p:txBody>
          <a:bodyPr/>
          <a:lstStyle/>
          <a:p>
            <a:r>
              <a:rPr lang="en-US" dirty="0"/>
              <a:t>Why visuals matter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AFF7F30A-06E2-1254-EFDC-365D67894AF7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219047-1F62-2428-464F-F9BE9A699E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9" y="1545997"/>
            <a:ext cx="4545393" cy="384370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high-quality images that support your message.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Keep slides minimal and avoid overcrowding.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Design should enhance your message, not distract. 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sz="1800" dirty="0"/>
              <a:t>Use brand colors for consistency.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Make eye contact – it builds trust and keeps the audience focused.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4E01D7-D5A2-573E-0B3E-82CCD82A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5F77D0-C28E-4573-88F0-0A30FF9888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564D-A64D-582E-17B4-676B5840683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0878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D4493-076B-646C-632C-C4850D17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4533398" cy="215798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ADCDD24D-5443-EB78-6473-95B483219A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884734-115E-C400-33C5-37064FF1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2" y="3127248"/>
            <a:ext cx="4533398" cy="3108960"/>
          </a:xfrm>
        </p:spPr>
        <p:txBody>
          <a:bodyPr/>
          <a:lstStyle/>
          <a:p>
            <a:r>
              <a:rPr lang="en-US" dirty="0"/>
              <a:t>Conclusion </a:t>
            </a:r>
          </a:p>
          <a:p>
            <a:r>
              <a:rPr lang="en-US" dirty="0"/>
              <a:t>Q&amp;A </a:t>
            </a:r>
          </a:p>
          <a:p>
            <a:r>
              <a:rPr lang="en-US" dirty="0"/>
              <a:t>Visual appeal </a:t>
            </a:r>
          </a:p>
          <a:p>
            <a:r>
              <a:rPr lang="en-US" dirty="0"/>
              <a:t>Engaging the audience </a:t>
            </a:r>
          </a:p>
          <a:p>
            <a:r>
              <a:rPr lang="en-US" dirty="0"/>
              <a:t>Effective delivery techniques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33EF7D-B91F-315E-885B-2A4BDE9914AD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CF65F-0E21-48DE-8D75-4BF66A547E8E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DA9C-4770-ABC3-9345-F7D974B2F12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057153-B650-4DEB-B370-79DDCFDCE9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3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EDB7-1CF5-1DEE-D704-3AD1E181C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/>
          <a:lstStyle/>
          <a:p>
            <a:r>
              <a:rPr lang="en-US" dirty="0"/>
              <a:t>Conclusion </a:t>
            </a:r>
          </a:p>
        </p:txBody>
      </p:sp>
      <p:pic>
        <p:nvPicPr>
          <p:cNvPr id="8" name="Picture Placeholder 7" descr="A low angle view of a building">
            <a:extLst>
              <a:ext uri="{FF2B5EF4-FFF2-40B4-BE49-F238E27FC236}">
                <a16:creationId xmlns:a16="http://schemas.microsoft.com/office/drawing/2014/main" id="{5215A1AA-3C3B-88E7-D17A-A11614E9074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152" y="1993348"/>
            <a:ext cx="5442604" cy="42204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C3B3E0-0F30-9383-C08B-FF43C14B52D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57928" y="2067997"/>
            <a:ext cx="4657891" cy="1704974"/>
          </a:xfrm>
        </p:spPr>
        <p:txBody>
          <a:bodyPr/>
          <a:lstStyle/>
          <a:p>
            <a:r>
              <a:rPr lang="en-US" dirty="0"/>
              <a:t>Start with a hook and a clear purpose. Engage your audience using eye contact, storytelling, and questions. Design slides that enhance your message, not distract. And deliver with confidence.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72235-5131-2209-A5FB-B6919170D1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4766791B-F730-470C-BD5E-FFF8D449589F}" type="datetime1">
              <a:rPr lang="en-US" smtClean="0"/>
              <a:pPr/>
              <a:t>8/13/25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801CE-92ED-238E-12B7-FAFDBE3F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16F64F1-F32E-7894-C8C1-A1E5D9A6A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636628" y="5056284"/>
            <a:ext cx="3179653" cy="1801715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0D0F97-E429-DBF4-4E91-BFD71D331D30}"/>
              </a:ext>
            </a:extLst>
          </p:cNvPr>
          <p:cNvSpPr txBox="1"/>
          <p:nvPr/>
        </p:nvSpPr>
        <p:spPr>
          <a:xfrm>
            <a:off x="6321742" y="5475097"/>
            <a:ext cx="3833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https://arxiv.org/abs/2505.05453</a:t>
            </a:r>
            <a:r>
              <a:rPr lang="en-US" u="sng">
                <a:solidFill>
                  <a:schemeClr val="accent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B7338F-9954-2402-9DA1-812A3D7DC07D}"/>
              </a:ext>
            </a:extLst>
          </p:cNvPr>
          <p:cNvSpPr txBox="1"/>
          <p:nvPr/>
        </p:nvSpPr>
        <p:spPr>
          <a:xfrm>
            <a:off x="6399563" y="5844429"/>
            <a:ext cx="4135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4"/>
              </a:rPr>
              <a:t>https://arxiv.org/abs/2505.05440</a:t>
            </a:r>
            <a:r>
              <a:rPr lang="en-US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BEC4C0-5F30-0F12-3435-439495BBE591}"/>
              </a:ext>
            </a:extLst>
          </p:cNvPr>
          <p:cNvSpPr txBox="1"/>
          <p:nvPr/>
        </p:nvSpPr>
        <p:spPr>
          <a:xfrm>
            <a:off x="6321742" y="5055715"/>
            <a:ext cx="3698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https://arxiv.org/abs/2505.05029</a:t>
            </a:r>
            <a:r>
              <a:rPr lang="en-US">
                <a:solidFill>
                  <a:schemeClr val="accent5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79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BE1B3-474F-D110-BAD7-4D78EBC83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Engaging the audience</a:t>
            </a:r>
          </a:p>
        </p:txBody>
      </p:sp>
      <p:pic>
        <p:nvPicPr>
          <p:cNvPr id="8" name="Picture Placeholder 7" descr="A close-up of a building">
            <a:extLst>
              <a:ext uri="{FF2B5EF4-FFF2-40B4-BE49-F238E27FC236}">
                <a16:creationId xmlns:a16="http://schemas.microsoft.com/office/drawing/2014/main" id="{06B91585-3AF9-DD3A-DC39-2BCFC2367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7" y="2662000"/>
            <a:ext cx="3871623" cy="355176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A9125-83DF-A70A-A024-4E849963BA4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/>
              <a:t>Make eye contact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It builds trust and keeps the audience focused. Successful presentations inform as well as captivate and good eye contact helps everyone stay engaged.</a:t>
            </a:r>
          </a:p>
          <a:p>
            <a:pPr marL="0" indent="0">
              <a:buNone/>
            </a:pPr>
            <a:r>
              <a:rPr lang="en-US" sz="1800" b="1" dirty="0"/>
              <a:t>Tell a story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Storytelling make messages stick. Use personal or industry-related stories. Try the “what, so what, now what” framework to structure your narrative.</a:t>
            </a:r>
          </a:p>
          <a:p>
            <a:pPr marL="0" indent="0">
              <a:buNone/>
            </a:pPr>
            <a:r>
              <a:rPr lang="en-US" sz="1800" b="1" dirty="0"/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800" dirty="0"/>
              <a:t>Encourage interaction by asking questions, taking live polls, or inviting audience input. Use survey tools to collect real-time responses.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6007FB-6075-C704-F7E5-4F6DD2FD9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3859A7-84EB-4384-87AF-59CC16704CF8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390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"/>
          <p:cNvSpPr txBox="1"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 Black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476" name="Google Shape;476;p3"/>
          <p:cNvSpPr txBox="1"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venir"/>
              <a:buNone/>
            </a:pPr>
            <a:r>
              <a:rPr lang="en-US"/>
              <a:t>Ares Grau</a:t>
            </a:r>
            <a:endParaRPr/>
          </a:p>
        </p:txBody>
      </p:sp>
      <p:pic>
        <p:nvPicPr>
          <p:cNvPr id="477" name="Google Shape;477;p3" descr="A person walking on a crosswalk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188802" y="0"/>
            <a:ext cx="6619138" cy="6858000"/>
          </a:xfrm>
          <a:prstGeom prst="rect">
            <a:avLst/>
          </a:prstGeom>
          <a:blipFill rotWithShape="1">
            <a:blip r:embed="rId4">
              <a:alphaModFix amt="80000"/>
            </a:blip>
            <a:stretch>
              <a:fillRect/>
            </a:stretch>
          </a:blipFill>
          <a:ln>
            <a:noFill/>
          </a:ln>
        </p:spPr>
      </p:pic>
      <p:sp>
        <p:nvSpPr>
          <p:cNvPr id="478" name="Google Shape;478;p3"/>
          <p:cNvSpPr txBox="1">
            <a:spLocks noGrp="1"/>
          </p:cNvSpPr>
          <p:nvPr>
            <p:ph type="dt" idx="10"/>
          </p:nvPr>
        </p:nvSpPr>
        <p:spPr>
          <a:xfrm rot="-5400000">
            <a:off x="11579347" y="228600"/>
            <a:ext cx="841248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900"/>
              <a:buFont typeface="Avenir"/>
              <a:buNone/>
            </a:pPr>
            <a:r>
              <a:rPr lang="en-US" sz="9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5/8/2025</a:t>
            </a:r>
            <a:endParaRPr sz="9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79" name="Google Shape;479;p3"/>
          <p:cNvSpPr txBox="1">
            <a:spLocks noGrp="1"/>
          </p:cNvSpPr>
          <p:nvPr>
            <p:ph type="sldNum" idx="12"/>
          </p:nvPr>
        </p:nvSpPr>
        <p:spPr>
          <a:xfrm rot="-5400000">
            <a:off x="11659214" y="6325209"/>
            <a:ext cx="681526" cy="384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393B"/>
              </a:buClr>
              <a:buSzPts val="1400"/>
              <a:buFont typeface="Avenir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36393B"/>
                </a:solidFill>
                <a:latin typeface="Avenir"/>
                <a:ea typeface="Avenir"/>
                <a:cs typeface="Avenir"/>
                <a:sym typeface="Avenir"/>
              </a:rPr>
              <a:t>5</a:t>
            </a:fld>
            <a:endParaRPr sz="1400" b="0" i="0" u="none" strike="noStrike" cap="none">
              <a:solidFill>
                <a:srgbClr val="36393B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0772CC0-A365-8B67-EA9E-C84F5A5F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delivery techniques</a:t>
            </a:r>
          </a:p>
        </p:txBody>
      </p:sp>
      <p:pic>
        <p:nvPicPr>
          <p:cNvPr id="8" name="Picture Placeholder 7" descr="A low angle view of tall buildings">
            <a:extLst>
              <a:ext uri="{FF2B5EF4-FFF2-40B4-BE49-F238E27FC236}">
                <a16:creationId xmlns:a16="http://schemas.microsoft.com/office/drawing/2014/main" id="{D24D9590-5A4E-FE7F-83D6-3CBCB27BAC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159126"/>
            <a:ext cx="4577463" cy="3698875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69D249-34C3-C482-7691-9B2D9A143F3A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Your delivery can make or break your presentation.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Voice modulation improves engagement.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Make eye contact – it builds trust and keeps the audience focused.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Tell a story to make your message stick.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Design should enhance your message, not distract.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endParaRPr lang="en-US" altLang="ko-KR" sz="1800" dirty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dirty="0"/>
              <a:t>Rehearse aloud and maintain open gestures.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63A608-904D-88FA-EBB4-49403924EE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A01C0A-2BB6-49E7-91A3-DCB9F9F5958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79A0-27E4-B632-3A06-707A14EEC9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D157344-9CC7-412D-8C20-072BE86D5A11}" type="datetime1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36393B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8/13/25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36393B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2887416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282</Words>
  <Application>Microsoft Macintosh PowerPoint</Application>
  <PresentationFormat>Widescreen</PresentationFormat>
  <Paragraphs>53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Aptos</vt:lpstr>
      <vt:lpstr>Arial</vt:lpstr>
      <vt:lpstr>Arial Black</vt:lpstr>
      <vt:lpstr>Avenir</vt:lpstr>
      <vt:lpstr>Avenir Next LT Pro Light</vt:lpstr>
      <vt:lpstr>light_modernist</vt:lpstr>
      <vt:lpstr>Why visuals matter</vt:lpstr>
      <vt:lpstr>Agenda</vt:lpstr>
      <vt:lpstr>Conclusion </vt:lpstr>
      <vt:lpstr>Engaging the audience</vt:lpstr>
      <vt:lpstr>Q&amp;A</vt:lpstr>
      <vt:lpstr>Effective delivery techniques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Michael Ofengenden</cp:lastModifiedBy>
  <cp:revision>3</cp:revision>
  <dcterms:created xsi:type="dcterms:W3CDTF">2025-05-07T16:39:32Z</dcterms:created>
  <dcterms:modified xsi:type="dcterms:W3CDTF">2025-08-13T19:07:25Z</dcterms:modified>
</cp:coreProperties>
</file>